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7" r:id="rId6"/>
    <p:sldId id="392" r:id="rId7"/>
    <p:sldId id="393" r:id="rId8"/>
    <p:sldId id="394" r:id="rId9"/>
    <p:sldId id="27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3725" autoAdjust="0"/>
  </p:normalViewPr>
  <p:slideViewPr>
    <p:cSldViewPr snapToGrid="0">
      <p:cViewPr varScale="1">
        <p:scale>
          <a:sx n="92" d="100"/>
          <a:sy n="92" d="100"/>
        </p:scale>
        <p:origin x="66" y="41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2480296"/>
            <a:ext cx="3913763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Differential Privacy for Mobility Data used in Epidemiological Models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87931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dirty="0"/>
              <a:t>Mobility data are used in epidemiological metapopulation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0BAF8-A960-CCF3-6936-6D8944CCAF62}"/>
              </a:ext>
            </a:extLst>
          </p:cNvPr>
          <p:cNvSpPr txBox="1"/>
          <p:nvPr/>
        </p:nvSpPr>
        <p:spPr>
          <a:xfrm>
            <a:off x="550863" y="4007346"/>
            <a:ext cx="5437187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Kishore, N., Kahn, R., Martinez, P.P. et al. Lockdowns result in changes in human mobility which may impact the epidemiologic dynamics of SARS-CoV-2. Sci Rep 11, 6995 (2021). https://doi.org/10.1038/s41598-021-86297-w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050" name="Picture 2" descr="Figure 7">
            <a:extLst>
              <a:ext uri="{FF2B5EF4-FFF2-40B4-BE49-F238E27FC236}">
                <a16:creationId xmlns:a16="http://schemas.microsoft.com/office/drawing/2014/main" id="{08FF7D19-87AB-3D64-E958-23C8292A7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3" b="37130"/>
          <a:stretch/>
        </p:blipFill>
        <p:spPr bwMode="auto">
          <a:xfrm>
            <a:off x="7209863" y="549275"/>
            <a:ext cx="4143545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2D2F0-7752-6395-AFC9-CF8E0B23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15" y="2019584"/>
            <a:ext cx="5437186" cy="1997855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100" dirty="0"/>
              <a:t>These models can guide recommendations on resource allocation like vaccine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4DD70-07F1-8413-B26F-44F41631C704}"/>
              </a:ext>
            </a:extLst>
          </p:cNvPr>
          <p:cNvSpPr txBox="1"/>
          <p:nvPr/>
        </p:nvSpPr>
        <p:spPr>
          <a:xfrm>
            <a:off x="550863" y="4147616"/>
            <a:ext cx="5437187" cy="663378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Chang, S., Pierson, E., Koh, P.W. </a:t>
            </a:r>
            <a:r>
              <a:rPr lang="en-US" sz="1200" b="0" i="1" dirty="0">
                <a:solidFill>
                  <a:schemeClr val="tx1">
                    <a:alpha val="60000"/>
                  </a:schemeClr>
                </a:solidFill>
                <a:effectLst/>
              </a:rPr>
              <a:t>et al.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 Mobility network models of COVID-19 explain inequities and inform reopening. </a:t>
            </a:r>
            <a:r>
              <a:rPr lang="en-US" sz="1200" b="0" i="1" dirty="0">
                <a:solidFill>
                  <a:schemeClr val="tx1">
                    <a:alpha val="60000"/>
                  </a:schemeClr>
                </a:solidFill>
                <a:effectLst/>
              </a:rPr>
              <a:t>Nature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 </a:t>
            </a:r>
            <a:r>
              <a:rPr lang="en-US" sz="1200" b="1" i="0" dirty="0">
                <a:solidFill>
                  <a:schemeClr val="tx1">
                    <a:alpha val="60000"/>
                  </a:schemeClr>
                </a:solidFill>
                <a:effectLst/>
              </a:rPr>
              <a:t>589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, 82–87 (2021). https://doi.org/10.1038/s41586-020-2923-3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" name="Picture 4" descr="Fig. 1">
            <a:extLst>
              <a:ext uri="{FF2B5EF4-FFF2-40B4-BE49-F238E27FC236}">
                <a16:creationId xmlns:a16="http://schemas.microsoft.com/office/drawing/2014/main" id="{0EBA6C3E-684F-462D-E5B9-264B3065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975" y="1284011"/>
            <a:ext cx="5961208" cy="4888189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9674-BEA0-6D9A-2263-BA1021A4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6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B9EB-2D1E-201A-610B-F2BDCB22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these data requires balancing two key components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0A7401-1D97-844F-BCBB-021C812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2749680"/>
            <a:ext cx="5437186" cy="535354"/>
          </a:xfrm>
        </p:spPr>
        <p:txBody>
          <a:bodyPr/>
          <a:lstStyle/>
          <a:p>
            <a:r>
              <a:rPr lang="en-US" sz="2000" b="1" dirty="0"/>
              <a:t>Preservation of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4E3B7-2420-CCF3-3BEC-33678EC95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3445675"/>
            <a:ext cx="5429114" cy="14276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users trust that the researcher using mobility data protects the identify of those individuals who produce them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AF87F8-F9BA-1A5A-00BB-D9D5C5B44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2749680"/>
            <a:ext cx="5436392" cy="535354"/>
          </a:xfrm>
        </p:spPr>
        <p:txBody>
          <a:bodyPr/>
          <a:lstStyle/>
          <a:p>
            <a:r>
              <a:rPr lang="en-US" sz="2000" b="1" dirty="0"/>
              <a:t>Valid estimation of epidemiological parameters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676BFA-15C4-4793-73E6-38703C29F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3445675"/>
            <a:ext cx="5436391" cy="18484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users trust that unique experiences are incorporated into the model outputs which guide resource allocation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36CC-AE04-915A-E74B-8BB14B59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1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81" name="Oval 308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7" name="Oval 309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84CE9DCE-7F4E-7DA9-6CCA-13160928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dirty="0"/>
              <a:t>Differential Privacy offers a robust method to meet this demand</a:t>
            </a:r>
          </a:p>
        </p:txBody>
      </p: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0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233A3F-AD86-C2CF-C12E-FDCCD05615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5776" y="941552"/>
            <a:ext cx="7345363" cy="4976482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B2228-4B06-C30E-5A3F-05E3C9BF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642ACD-D259-ED32-45FF-0E82DE58D1C3}"/>
              </a:ext>
            </a:extLst>
          </p:cNvPr>
          <p:cNvSpPr txBox="1">
            <a:spLocks/>
          </p:cNvSpPr>
          <p:nvPr/>
        </p:nvSpPr>
        <p:spPr>
          <a:xfrm>
            <a:off x="550861" y="3538140"/>
            <a:ext cx="3240087" cy="2472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we incorporate privacy preserving noise, most epidemiological metrics of interest remain unbiased till we research very high levels of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9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application of DP to mobility data mean?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3EA1B05-09DA-C5E2-1422-847B143353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1" b="1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FC77F795-0485-D527-B91D-1478626EB764}"/>
              </a:ext>
            </a:extLst>
          </p:cNvPr>
          <p:cNvSpPr txBox="1">
            <a:spLocks/>
          </p:cNvSpPr>
          <p:nvPr/>
        </p:nvSpPr>
        <p:spPr>
          <a:xfrm>
            <a:off x="550862" y="3371791"/>
            <a:ext cx="3565524" cy="19978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Try out our demo and find out!</a:t>
            </a: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136" y="202945"/>
            <a:ext cx="1773728" cy="675644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1280" y="2596872"/>
            <a:ext cx="1711325" cy="236839"/>
          </a:xfrm>
        </p:spPr>
        <p:txBody>
          <a:bodyPr/>
          <a:lstStyle/>
          <a:p>
            <a:pPr algn="ctr"/>
            <a:r>
              <a:rPr lang="en-US" sz="1400" dirty="0"/>
              <a:t>Akash Yadav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3" name="Text Placeholder 40">
            <a:extLst>
              <a:ext uri="{FF2B5EF4-FFF2-40B4-BE49-F238E27FC236}">
                <a16:creationId xmlns:a16="http://schemas.microsoft.com/office/drawing/2014/main" id="{4F31A54B-A37A-224F-66A7-3AD59FAD3189}"/>
              </a:ext>
            </a:extLst>
          </p:cNvPr>
          <p:cNvSpPr txBox="1">
            <a:spLocks/>
          </p:cNvSpPr>
          <p:nvPr/>
        </p:nvSpPr>
        <p:spPr>
          <a:xfrm>
            <a:off x="3422748" y="2596873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Andrew Schroeder</a:t>
            </a:r>
          </a:p>
        </p:txBody>
      </p:sp>
      <p:sp>
        <p:nvSpPr>
          <p:cNvPr id="54" name="Text Placeholder 40">
            <a:extLst>
              <a:ext uri="{FF2B5EF4-FFF2-40B4-BE49-F238E27FC236}">
                <a16:creationId xmlns:a16="http://schemas.microsoft.com/office/drawing/2014/main" id="{72FFDAD7-0536-B05D-6C80-086F44DF1AE0}"/>
              </a:ext>
            </a:extLst>
          </p:cNvPr>
          <p:cNvSpPr txBox="1">
            <a:spLocks/>
          </p:cNvSpPr>
          <p:nvPr/>
        </p:nvSpPr>
        <p:spPr>
          <a:xfrm>
            <a:off x="6246340" y="2596872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Caroline Buckee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DB153DD5-5804-AAA0-6D04-54AC4FAC533D}"/>
              </a:ext>
            </a:extLst>
          </p:cNvPr>
          <p:cNvSpPr txBox="1">
            <a:spLocks/>
          </p:cNvSpPr>
          <p:nvPr/>
        </p:nvSpPr>
        <p:spPr>
          <a:xfrm>
            <a:off x="9060089" y="2596871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Koissi</a:t>
            </a:r>
            <a:r>
              <a:rPr lang="en-US" sz="1400" dirty="0"/>
              <a:t> </a:t>
            </a:r>
            <a:r>
              <a:rPr lang="en-US" sz="1400" dirty="0" err="1"/>
              <a:t>Savi</a:t>
            </a:r>
            <a:endParaRPr lang="en-US" sz="1400" dirty="0"/>
          </a:p>
        </p:txBody>
      </p:sp>
      <p:pic>
        <p:nvPicPr>
          <p:cNvPr id="57" name="Picture Placeholder 35">
            <a:extLst>
              <a:ext uri="{FF2B5EF4-FFF2-40B4-BE49-F238E27FC236}">
                <a16:creationId xmlns:a16="http://schemas.microsoft.com/office/drawing/2014/main" id="{E913ACF3-165F-8502-C4A7-CEEF235E8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540921" y="2947139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58" name="Picture Placeholder 37">
            <a:extLst>
              <a:ext uri="{FF2B5EF4-FFF2-40B4-BE49-F238E27FC236}">
                <a16:creationId xmlns:a16="http://schemas.microsoft.com/office/drawing/2014/main" id="{8B37F6BC-52AD-8F78-67C6-567160B09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364513" y="2949807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59" name="Text Placeholder 40">
            <a:extLst>
              <a:ext uri="{FF2B5EF4-FFF2-40B4-BE49-F238E27FC236}">
                <a16:creationId xmlns:a16="http://schemas.microsoft.com/office/drawing/2014/main" id="{44145226-E1C7-DAE5-E2A2-00E110DA2783}"/>
              </a:ext>
            </a:extLst>
          </p:cNvPr>
          <p:cNvSpPr txBox="1">
            <a:spLocks/>
          </p:cNvSpPr>
          <p:nvPr/>
        </p:nvSpPr>
        <p:spPr>
          <a:xfrm>
            <a:off x="601437" y="4498844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Navin Vembar</a:t>
            </a:r>
          </a:p>
        </p:txBody>
      </p:sp>
      <p:pic>
        <p:nvPicPr>
          <p:cNvPr id="60" name="Picture Placeholder 37">
            <a:extLst>
              <a:ext uri="{FF2B5EF4-FFF2-40B4-BE49-F238E27FC236}">
                <a16:creationId xmlns:a16="http://schemas.microsoft.com/office/drawing/2014/main" id="{3C0FE309-2385-EEDD-139C-B5B6D2285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202954" y="2947139"/>
            <a:ext cx="1405909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1" name="Text Placeholder 40">
            <a:extLst>
              <a:ext uri="{FF2B5EF4-FFF2-40B4-BE49-F238E27FC236}">
                <a16:creationId xmlns:a16="http://schemas.microsoft.com/office/drawing/2014/main" id="{34978A6A-8FC1-9E66-B068-4FCDE5521C59}"/>
              </a:ext>
            </a:extLst>
          </p:cNvPr>
          <p:cNvSpPr txBox="1">
            <a:spLocks/>
          </p:cNvSpPr>
          <p:nvPr/>
        </p:nvSpPr>
        <p:spPr>
          <a:xfrm>
            <a:off x="3412905" y="4498845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Nishant Kishore</a:t>
            </a:r>
          </a:p>
        </p:txBody>
      </p:sp>
      <p:sp>
        <p:nvSpPr>
          <p:cNvPr id="62" name="Text Placeholder 40">
            <a:extLst>
              <a:ext uri="{FF2B5EF4-FFF2-40B4-BE49-F238E27FC236}">
                <a16:creationId xmlns:a16="http://schemas.microsoft.com/office/drawing/2014/main" id="{6543AB05-10F5-86A8-1346-92ABEF5310F3}"/>
              </a:ext>
            </a:extLst>
          </p:cNvPr>
          <p:cNvSpPr txBox="1">
            <a:spLocks/>
          </p:cNvSpPr>
          <p:nvPr/>
        </p:nvSpPr>
        <p:spPr>
          <a:xfrm>
            <a:off x="6236497" y="4498844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Salil </a:t>
            </a:r>
            <a:r>
              <a:rPr lang="en-US" sz="1400" dirty="0" err="1"/>
              <a:t>Vadhan</a:t>
            </a:r>
            <a:endParaRPr lang="en-US" sz="1400" dirty="0"/>
          </a:p>
        </p:txBody>
      </p:sp>
      <p:sp>
        <p:nvSpPr>
          <p:cNvPr id="63" name="Text Placeholder 40">
            <a:extLst>
              <a:ext uri="{FF2B5EF4-FFF2-40B4-BE49-F238E27FC236}">
                <a16:creationId xmlns:a16="http://schemas.microsoft.com/office/drawing/2014/main" id="{CB8E992E-4E0F-8BCA-E99C-1844EDA31647}"/>
              </a:ext>
            </a:extLst>
          </p:cNvPr>
          <p:cNvSpPr txBox="1">
            <a:spLocks/>
          </p:cNvSpPr>
          <p:nvPr/>
        </p:nvSpPr>
        <p:spPr>
          <a:xfrm>
            <a:off x="9050246" y="4498843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Satchit Balsari</a:t>
            </a:r>
          </a:p>
        </p:txBody>
      </p:sp>
      <p:pic>
        <p:nvPicPr>
          <p:cNvPr id="64" name="Picture Placeholder 37">
            <a:extLst>
              <a:ext uri="{FF2B5EF4-FFF2-40B4-BE49-F238E27FC236}">
                <a16:creationId xmlns:a16="http://schemas.microsoft.com/office/drawing/2014/main" id="{A9D4C6F1-8D86-E162-3243-FDC18B423D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4990846" y="4792204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5" name="Text Placeholder 40">
            <a:extLst>
              <a:ext uri="{FF2B5EF4-FFF2-40B4-BE49-F238E27FC236}">
                <a16:creationId xmlns:a16="http://schemas.microsoft.com/office/drawing/2014/main" id="{4B2EEE25-EE68-D076-570F-0CAED030FD25}"/>
              </a:ext>
            </a:extLst>
          </p:cNvPr>
          <p:cNvSpPr txBox="1">
            <a:spLocks/>
          </p:cNvSpPr>
          <p:nvPr/>
        </p:nvSpPr>
        <p:spPr>
          <a:xfrm>
            <a:off x="4852987" y="6343908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Wanrong</a:t>
            </a:r>
            <a:r>
              <a:rPr lang="en-US" sz="1400" dirty="0"/>
              <a:t> Zhang</a:t>
            </a:r>
          </a:p>
        </p:txBody>
      </p:sp>
      <p:pic>
        <p:nvPicPr>
          <p:cNvPr id="1028" name="Picture 4" descr="Akash Yadav - Research Data Scientist - Harvard University | LinkedIn">
            <a:extLst>
              <a:ext uri="{FF2B5EF4-FFF2-40B4-BE49-F238E27FC236}">
                <a16:creationId xmlns:a16="http://schemas.microsoft.com/office/drawing/2014/main" id="{88467819-1A5B-9955-7A42-DC03C28AD77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584608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drew Schroeder - WeRobotics">
            <a:extLst>
              <a:ext uri="{FF2B5EF4-FFF2-40B4-BE49-F238E27FC236}">
                <a16:creationId xmlns:a16="http://schemas.microsoft.com/office/drawing/2014/main" id="{09DA1D3D-4351-EC9C-CEAF-BA55B8DA174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3442433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oline Buckee's Faculty Website | Harvard T.H. Chan School of Public  Health">
            <a:extLst>
              <a:ext uri="{FF2B5EF4-FFF2-40B4-BE49-F238E27FC236}">
                <a16:creationId xmlns:a16="http://schemas.microsoft.com/office/drawing/2014/main" id="{888ED686-FB1C-0A08-DFE0-4E10FA4D5CFF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6212107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issi Savi • CrisisReady">
            <a:extLst>
              <a:ext uri="{FF2B5EF4-FFF2-40B4-BE49-F238E27FC236}">
                <a16:creationId xmlns:a16="http://schemas.microsoft.com/office/drawing/2014/main" id="{293AD1C0-4E92-C356-00AF-7BF0C9148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042" y="1045167"/>
            <a:ext cx="1175258" cy="146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avin Vembar | OpenDP">
            <a:extLst>
              <a:ext uri="{FF2B5EF4-FFF2-40B4-BE49-F238E27FC236}">
                <a16:creationId xmlns:a16="http://schemas.microsoft.com/office/drawing/2014/main" id="{9AAD0CA1-3378-F9B8-E78C-4658F0E6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2969395"/>
            <a:ext cx="1174028" cy="14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{6857294C-ECA5-4E9A-A2B4-9A4265069C80}tf33713516_win32</Template>
  <TotalTime>56</TotalTime>
  <Words>251</Words>
  <Application>Microsoft Office PowerPoint</Application>
  <PresentationFormat>Widescreen</PresentationFormat>
  <Paragraphs>32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Walbaum Display</vt:lpstr>
      <vt:lpstr>3DFloatVTI</vt:lpstr>
      <vt:lpstr>Differential Privacy for Mobility Data used in Epidemiological Models</vt:lpstr>
      <vt:lpstr>Mobility data are used in epidemiological metapopulation models</vt:lpstr>
      <vt:lpstr>These models can guide recommendations on resource allocation like vaccine distribution</vt:lpstr>
      <vt:lpstr>The use of these data requires balancing two key components</vt:lpstr>
      <vt:lpstr>Differential Privacy offers a robust method to meet this demand</vt:lpstr>
      <vt:lpstr>What does application of DP to mobility data mean?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Privacy for Mobility Data used in Epidmiological Models</dc:title>
  <dc:creator>Nishant Kishore</dc:creator>
  <cp:lastModifiedBy>Nishant Kishore</cp:lastModifiedBy>
  <cp:revision>5</cp:revision>
  <dcterms:created xsi:type="dcterms:W3CDTF">2022-09-08T17:23:25Z</dcterms:created>
  <dcterms:modified xsi:type="dcterms:W3CDTF">2022-09-08T18:20:17Z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